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301" r:id="rId2"/>
    <p:sldId id="329" r:id="rId3"/>
    <p:sldId id="333" r:id="rId4"/>
    <p:sldId id="330" r:id="rId5"/>
    <p:sldId id="331" r:id="rId6"/>
    <p:sldId id="332" r:id="rId7"/>
    <p:sldId id="328" r:id="rId8"/>
    <p:sldId id="307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008B"/>
    <a:srgbClr val="111316"/>
    <a:srgbClr val="A7A8AA"/>
    <a:srgbClr val="666666"/>
    <a:srgbClr val="00B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50"/>
    <p:restoredTop sz="94667"/>
  </p:normalViewPr>
  <p:slideViewPr>
    <p:cSldViewPr showGuides="1">
      <p:cViewPr varScale="1">
        <p:scale>
          <a:sx n="81" d="100"/>
          <a:sy n="81" d="100"/>
        </p:scale>
        <p:origin x="184" y="2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64B69-A079-4E1A-BD87-9A9812A69E87}" type="datetimeFigureOut">
              <a:rPr lang="en-GB" smtClean="0"/>
              <a:t>05/02/2023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AE7D0-3DF3-4127-8202-6081F850489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9801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AE7D0-3DF3-4127-8202-6081F850489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973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2000" y="2276872"/>
            <a:ext cx="4608000" cy="2088232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2000" y="4633391"/>
            <a:ext cx="4608000" cy="30777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4DD3CDD-D029-482B-B0C7-8148556A2425}"/>
              </a:ext>
            </a:extLst>
          </p:cNvPr>
          <p:cNvSpPr/>
          <p:nvPr userDrawn="1"/>
        </p:nvSpPr>
        <p:spPr>
          <a:xfrm>
            <a:off x="9480376" y="5110570"/>
            <a:ext cx="2520280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4953F-E8C8-4237-823E-C80F854F92B8}"/>
              </a:ext>
            </a:extLst>
          </p:cNvPr>
          <p:cNvSpPr txBox="1"/>
          <p:nvPr userDrawn="1"/>
        </p:nvSpPr>
        <p:spPr>
          <a:xfrm>
            <a:off x="8971532" y="6453336"/>
            <a:ext cx="3029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solidFill>
                  <a:schemeClr val="tx2"/>
                </a:solidFill>
                <a:latin typeface="Calibri" panose="020F0502020204030204" pitchFamily="34" charset="0"/>
              </a:rPr>
              <a:t>Together we will beat cancer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799656-09DB-4783-B27C-7BAA814B5A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5733256"/>
            <a:ext cx="2814504" cy="6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264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116" userDrawn="1">
          <p15:clr>
            <a:srgbClr val="FBAE40"/>
          </p15:clr>
        </p15:guide>
        <p15:guide id="3" pos="556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438730"/>
            <a:ext cx="5256213" cy="1980542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EA36F336-08E4-4E71-B479-98F032E8E4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8128" y="0"/>
            <a:ext cx="4943872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EAE266-1AED-426B-ABE4-360FFA7DD1E2}"/>
              </a:ext>
            </a:extLst>
          </p:cNvPr>
          <p:cNvSpPr/>
          <p:nvPr userDrawn="1"/>
        </p:nvSpPr>
        <p:spPr>
          <a:xfrm>
            <a:off x="335360" y="5034992"/>
            <a:ext cx="2448272" cy="1706376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284D46-3FE0-4651-9122-7C3AAD129B6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5976359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23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- optio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438730"/>
            <a:ext cx="5256213" cy="1980542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1CEBE5DC-07E1-4B65-9518-961D2B3183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8128" y="0"/>
            <a:ext cx="4943872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08B5E23-9338-459A-A8E7-4762B24C3E5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66857" y="1412776"/>
            <a:ext cx="182896" cy="18289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FC321904-BDBE-419A-B400-DC1CF0C4B86D}"/>
              </a:ext>
            </a:extLst>
          </p:cNvPr>
          <p:cNvSpPr/>
          <p:nvPr userDrawn="1"/>
        </p:nvSpPr>
        <p:spPr>
          <a:xfrm>
            <a:off x="335360" y="1340768"/>
            <a:ext cx="266700" cy="266700"/>
          </a:xfrm>
          <a:prstGeom prst="ellipse">
            <a:avLst/>
          </a:prstGeom>
          <a:solidFill>
            <a:srgbClr val="EC008C"/>
          </a:solidFill>
          <a:ln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85C9B4C-1761-4163-B0E9-E286F346BFDD}"/>
              </a:ext>
            </a:extLst>
          </p:cNvPr>
          <p:cNvSpPr/>
          <p:nvPr userDrawn="1"/>
        </p:nvSpPr>
        <p:spPr>
          <a:xfrm>
            <a:off x="1271464" y="476672"/>
            <a:ext cx="414656" cy="414656"/>
          </a:xfrm>
          <a:prstGeom prst="ellipse">
            <a:avLst/>
          </a:prstGeom>
          <a:solidFill>
            <a:srgbClr val="1729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77CE84-C8D0-4A59-B596-71C9205A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6021288"/>
            <a:ext cx="2814504" cy="6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24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 - option 5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438730"/>
            <a:ext cx="5256213" cy="1980542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EA36F336-08E4-4E71-B479-98F032E8E4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8128" y="0"/>
            <a:ext cx="4943872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7BD166-F610-4586-9EE0-E9973EC99FEF}"/>
              </a:ext>
            </a:extLst>
          </p:cNvPr>
          <p:cNvSpPr/>
          <p:nvPr userDrawn="1"/>
        </p:nvSpPr>
        <p:spPr>
          <a:xfrm>
            <a:off x="335360" y="5034992"/>
            <a:ext cx="2448272" cy="1706376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241499-57D5-4B7B-84CD-D6C76928A6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5976359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506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 - optio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438730"/>
            <a:ext cx="5256213" cy="1980542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1CEBE5DC-07E1-4B65-9518-961D2B3183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8128" y="0"/>
            <a:ext cx="4943872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0FECDD-3436-426C-8DBD-F8CDDAB314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66857" y="1412776"/>
            <a:ext cx="182896" cy="18289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C377E3B-3FEB-4504-9826-BAC76041BEDA}"/>
              </a:ext>
            </a:extLst>
          </p:cNvPr>
          <p:cNvSpPr/>
          <p:nvPr userDrawn="1"/>
        </p:nvSpPr>
        <p:spPr>
          <a:xfrm>
            <a:off x="335360" y="1340768"/>
            <a:ext cx="266700" cy="266700"/>
          </a:xfrm>
          <a:prstGeom prst="ellipse">
            <a:avLst/>
          </a:prstGeom>
          <a:solidFill>
            <a:srgbClr val="EC008C"/>
          </a:solidFill>
          <a:ln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34D8866-A746-4452-BC0D-42B729C259A0}"/>
              </a:ext>
            </a:extLst>
          </p:cNvPr>
          <p:cNvSpPr/>
          <p:nvPr userDrawn="1"/>
        </p:nvSpPr>
        <p:spPr>
          <a:xfrm>
            <a:off x="1271464" y="476672"/>
            <a:ext cx="414656" cy="414656"/>
          </a:xfrm>
          <a:prstGeom prst="ellipse">
            <a:avLst/>
          </a:prstGeom>
          <a:solidFill>
            <a:srgbClr val="1729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AFEFBD-3898-4ED8-983A-068D023614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6021288"/>
            <a:ext cx="2814504" cy="6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65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BE5FA-BEBB-4862-9C43-D14CCB29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3DF61-D91B-41EB-AE86-A0DBDBFF5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E4DDFD-0837-41FA-8FBA-D37B3BB68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C404475-5ECB-4D36-A4F5-040C1856A096}" type="datetime2">
              <a:rPr lang="en-GB" smtClean="0"/>
              <a:pPr/>
              <a:t>Sunday, 5 February 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4EAA5-9395-4AA0-96B6-BD23C5245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Footer Goes Here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1C2346-9DC9-4EFE-9CC7-58A873883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0E331C-8DD5-41DE-A1D8-42719F204B7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9253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9FE78-1071-43B4-8733-6DC694827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A8F19-6500-41F2-994F-0C0B8A7558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72816"/>
            <a:ext cx="5181600" cy="157735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0A2526-AD2C-4E41-84D3-99AAD9431F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72816"/>
            <a:ext cx="5181600" cy="157735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968D63-4560-490A-8851-3FAE68CD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9FCC7DF-DE0D-449C-BEB8-BE8530498216}" type="datetime2">
              <a:rPr lang="en-GB" smtClean="0"/>
              <a:pPr/>
              <a:t>Sunday, 5 February 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C26FF-ADB8-40BD-B16C-6FD03308E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Footer Goes Here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3D376-5FFC-4424-BA90-E81E512C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90E331C-8DD5-41DE-A1D8-42719F204B7E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625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95" userDrawn="1">
          <p15:clr>
            <a:srgbClr val="FBAE40"/>
          </p15:clr>
        </p15:guide>
        <p15:guide id="2" pos="388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33BF9-E686-45D8-9BA8-4838328F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1EE3A2-B671-440F-82DD-2CC2477DB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71593-4DB0-4D81-8C54-FC3441CD6A31}" type="datetime2">
              <a:rPr lang="en-GB" smtClean="0"/>
              <a:t>Sunday, 5 February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5F141-88CC-4C9B-BCBF-9411DD6B7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Footer Goes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51594B-2BB0-4059-A8A9-F6D669354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74387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D4886D-F66E-4DA4-B896-2DD5F023B3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9788" y="6330225"/>
            <a:ext cx="5256000" cy="123111"/>
          </a:xfrm>
        </p:spPr>
        <p:txBody>
          <a:bodyPr/>
          <a:lstStyle/>
          <a:p>
            <a:fld id="{A97DCDC8-AA34-4254-B0FC-746FEFC2CCD2}" type="datetime2">
              <a:rPr lang="en-GB" smtClean="0"/>
              <a:t>Sunday, 5 February 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CFCCD3-B48C-4476-9A97-D76934AFE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9788" y="6525344"/>
            <a:ext cx="5256212" cy="123111"/>
          </a:xfrm>
        </p:spPr>
        <p:txBody>
          <a:bodyPr/>
          <a:lstStyle/>
          <a:p>
            <a:r>
              <a:rPr lang="en-GB"/>
              <a:t>Footer Goes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4CFAE-D0C0-468C-98D4-B14C14C4E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E331C-8DD5-41DE-A1D8-42719F204B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54508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056096-ABC1-404A-9892-9E48F602CB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6021288"/>
            <a:ext cx="2814504" cy="6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562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997D0358-D1A5-4615-A65D-68C0B35BE6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2445" y="0"/>
            <a:ext cx="4919555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3936653-3080-447B-B85A-CA4AC2D8E1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16" y="1844824"/>
            <a:ext cx="5472000" cy="2088232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083680-74B4-4455-AFC5-36F2C960F739}"/>
              </a:ext>
            </a:extLst>
          </p:cNvPr>
          <p:cNvSpPr/>
          <p:nvPr userDrawn="1"/>
        </p:nvSpPr>
        <p:spPr>
          <a:xfrm>
            <a:off x="335360" y="5034992"/>
            <a:ext cx="2448272" cy="1706376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4253DF-1ABC-4174-A75F-C3973F2D576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5976359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807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option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2000" y="2276872"/>
            <a:ext cx="4608000" cy="2088232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92000" y="4633391"/>
            <a:ext cx="4608000" cy="30777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9CB002-D45B-4635-A81B-DEACB25146DD}"/>
              </a:ext>
            </a:extLst>
          </p:cNvPr>
          <p:cNvSpPr/>
          <p:nvPr userDrawn="1"/>
        </p:nvSpPr>
        <p:spPr>
          <a:xfrm>
            <a:off x="9480376" y="5085184"/>
            <a:ext cx="2448272" cy="1512168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2ACE78-9094-4BAB-88B0-2409CB7F7313}"/>
              </a:ext>
            </a:extLst>
          </p:cNvPr>
          <p:cNvSpPr txBox="1"/>
          <p:nvPr userDrawn="1"/>
        </p:nvSpPr>
        <p:spPr>
          <a:xfrm>
            <a:off x="8904312" y="6453336"/>
            <a:ext cx="3029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Together we will beat cancer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312D3E-807A-4A52-A8B7-5C9E7721076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099" y="5733256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34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3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16" y="1844824"/>
            <a:ext cx="5472000" cy="2088232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16" y="4005064"/>
            <a:ext cx="5040000" cy="30777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4A112773-0389-44C1-9A6C-D346A4A502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2445" y="0"/>
            <a:ext cx="4919555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0892D67-F81D-4EAF-91FC-295D8C2F6020}"/>
              </a:ext>
            </a:extLst>
          </p:cNvPr>
          <p:cNvSpPr/>
          <p:nvPr userDrawn="1"/>
        </p:nvSpPr>
        <p:spPr>
          <a:xfrm>
            <a:off x="6655081" y="507294"/>
            <a:ext cx="414656" cy="414656"/>
          </a:xfrm>
          <a:prstGeom prst="ellipse">
            <a:avLst/>
          </a:prstGeom>
          <a:solidFill>
            <a:srgbClr val="1729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73C406D-B215-4935-8E9E-66DD87522B2E}"/>
              </a:ext>
            </a:extLst>
          </p:cNvPr>
          <p:cNvSpPr/>
          <p:nvPr userDrawn="1"/>
        </p:nvSpPr>
        <p:spPr>
          <a:xfrm>
            <a:off x="6875714" y="1673947"/>
            <a:ext cx="170476" cy="170476"/>
          </a:xfrm>
          <a:prstGeom prst="ellipse">
            <a:avLst/>
          </a:prstGeom>
          <a:solidFill>
            <a:srgbClr val="00B6ED"/>
          </a:solidFill>
          <a:ln>
            <a:solidFill>
              <a:srgbClr val="00B6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8AEAD39-6F92-40BC-B53B-719F85124F3E}"/>
              </a:ext>
            </a:extLst>
          </p:cNvPr>
          <p:cNvSpPr/>
          <p:nvPr userDrawn="1"/>
        </p:nvSpPr>
        <p:spPr>
          <a:xfrm>
            <a:off x="6127576" y="373944"/>
            <a:ext cx="266700" cy="266700"/>
          </a:xfrm>
          <a:prstGeom prst="ellipse">
            <a:avLst/>
          </a:prstGeom>
          <a:solidFill>
            <a:srgbClr val="EC008C"/>
          </a:solidFill>
          <a:ln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336AE6-2107-40DE-99F8-D4EE744CD5C2}"/>
              </a:ext>
            </a:extLst>
          </p:cNvPr>
          <p:cNvSpPr txBox="1"/>
          <p:nvPr userDrawn="1"/>
        </p:nvSpPr>
        <p:spPr>
          <a:xfrm>
            <a:off x="218104" y="6476544"/>
            <a:ext cx="3029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solidFill>
                  <a:schemeClr val="tx2"/>
                </a:solidFill>
                <a:latin typeface="Calibri" panose="020F0502020204030204" pitchFamily="34" charset="0"/>
              </a:rPr>
              <a:t>Together we will beat cancer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91263D7-559D-4BEC-80C9-175F6C07A3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5733256"/>
            <a:ext cx="2814504" cy="6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87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option 4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16" y="1844824"/>
            <a:ext cx="5472000" cy="2088232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16" y="4005064"/>
            <a:ext cx="5040000" cy="30777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997D0358-D1A5-4615-A65D-68C0B35BE6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2445" y="0"/>
            <a:ext cx="4919555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BCF2C7-D150-4547-98EB-CC87532E06F2}"/>
              </a:ext>
            </a:extLst>
          </p:cNvPr>
          <p:cNvSpPr/>
          <p:nvPr userDrawn="1"/>
        </p:nvSpPr>
        <p:spPr>
          <a:xfrm>
            <a:off x="335360" y="5034992"/>
            <a:ext cx="2448272" cy="1512168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201BF-9504-4E8A-B769-8C83E1A8EB01}"/>
              </a:ext>
            </a:extLst>
          </p:cNvPr>
          <p:cNvSpPr txBox="1"/>
          <p:nvPr userDrawn="1"/>
        </p:nvSpPr>
        <p:spPr>
          <a:xfrm>
            <a:off x="191344" y="6476544"/>
            <a:ext cx="3029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Together we will beat cancer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DF14C7-60D8-4D88-B7AB-897F26D5E9B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5733256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0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option 4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F5FA3-A20D-40FB-8BE3-44CD88DDEC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9416" y="1844824"/>
            <a:ext cx="5472000" cy="2088232"/>
          </a:xfrm>
          <a:prstGeom prst="rect">
            <a:avLst/>
          </a:prstGeom>
          <a:ln>
            <a:noFill/>
          </a:ln>
        </p:spPr>
        <p:txBody>
          <a:bodyPr bIns="0" anchor="ctr" anchorCtr="0">
            <a:no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E91C51-1E93-4B29-9242-2D33D6D5A8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16" y="4005064"/>
            <a:ext cx="5040000" cy="307777"/>
          </a:xfrm>
        </p:spPr>
        <p:txBody>
          <a:bodyPr/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997D0358-D1A5-4615-A65D-68C0B35BE6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72445" y="0"/>
            <a:ext cx="4919555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0E9D85-FA01-435A-807C-2764FE1066EB}"/>
              </a:ext>
            </a:extLst>
          </p:cNvPr>
          <p:cNvSpPr/>
          <p:nvPr userDrawn="1"/>
        </p:nvSpPr>
        <p:spPr>
          <a:xfrm>
            <a:off x="335360" y="5034992"/>
            <a:ext cx="2448272" cy="1512168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835EBC-EFF7-4C19-A824-ABA43CC01B6F}"/>
              </a:ext>
            </a:extLst>
          </p:cNvPr>
          <p:cNvSpPr txBox="1"/>
          <p:nvPr userDrawn="1"/>
        </p:nvSpPr>
        <p:spPr>
          <a:xfrm>
            <a:off x="191344" y="6476544"/>
            <a:ext cx="3029124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>
                <a:solidFill>
                  <a:schemeClr val="bg1"/>
                </a:solidFill>
                <a:latin typeface="Calibri" panose="020F0502020204030204" pitchFamily="34" charset="0"/>
                <a:cs typeface="Andalus" panose="02020603050405020304" pitchFamily="18" charset="-78"/>
              </a:rPr>
              <a:t>Together we will beat cancer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A8B399-06C1-4EA0-AC8F-1340D16BC32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5733256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15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2116">
          <p15:clr>
            <a:srgbClr val="FBAE40"/>
          </p15:clr>
        </p15:guide>
        <p15:guide id="3" pos="556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761895"/>
            <a:ext cx="7488237" cy="1334211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CE970A-69F0-4380-B369-6E5245E60786}"/>
              </a:ext>
            </a:extLst>
          </p:cNvPr>
          <p:cNvSpPr/>
          <p:nvPr userDrawn="1"/>
        </p:nvSpPr>
        <p:spPr>
          <a:xfrm>
            <a:off x="9480376" y="5220275"/>
            <a:ext cx="2448272" cy="151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175505-2C65-4AA4-91A9-4D6D0D6AD1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28" y="6021288"/>
            <a:ext cx="2814504" cy="6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5128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4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761895"/>
            <a:ext cx="7488237" cy="1334211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057045-282D-4894-93DF-38BEDA5FC206}"/>
              </a:ext>
            </a:extLst>
          </p:cNvPr>
          <p:cNvSpPr/>
          <p:nvPr userDrawn="1"/>
        </p:nvSpPr>
        <p:spPr>
          <a:xfrm>
            <a:off x="9480376" y="5220275"/>
            <a:ext cx="2448272" cy="1512168"/>
          </a:xfrm>
          <a:prstGeom prst="rect">
            <a:avLst/>
          </a:prstGeom>
          <a:solidFill>
            <a:srgbClr val="2E008B"/>
          </a:solidFill>
          <a:ln>
            <a:solidFill>
              <a:srgbClr val="2E00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4F69F-2D00-4A70-A094-4F6050E9F5F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5976359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478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3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761895"/>
            <a:ext cx="7488237" cy="1334211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BDC983-CD54-481A-90C4-66C6E8002E4C}"/>
              </a:ext>
            </a:extLst>
          </p:cNvPr>
          <p:cNvSpPr/>
          <p:nvPr userDrawn="1"/>
        </p:nvSpPr>
        <p:spPr>
          <a:xfrm>
            <a:off x="9480376" y="5220275"/>
            <a:ext cx="2448272" cy="1512168"/>
          </a:xfrm>
          <a:prstGeom prst="rect">
            <a:avLst/>
          </a:prstGeom>
          <a:solidFill>
            <a:srgbClr val="A7A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34D5D9-5C59-429E-815C-3CEACC8702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5976359"/>
            <a:ext cx="2952328" cy="65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9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- option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4D9D8-3ACA-459C-AA1E-A261DEDB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2438730"/>
            <a:ext cx="5256213" cy="1980542"/>
          </a:xfrm>
        </p:spPr>
        <p:txBody>
          <a:bodyPr wrap="square" anchor="ctr" anchorCtr="0">
            <a:spAutoFit/>
          </a:bodyPr>
          <a:lstStyle>
            <a:lvl1pPr algn="ctr">
              <a:lnSpc>
                <a:spcPct val="70000"/>
              </a:lnSpc>
              <a:defRPr sz="60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1CEBE5DC-07E1-4B65-9518-961D2B3183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8128" y="0"/>
            <a:ext cx="4943872" cy="6858000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2281 w 12281"/>
              <a:gd name="connsiteY0" fmla="*/ 0 h 10000"/>
              <a:gd name="connsiteX1" fmla="*/ 12281 w 12281"/>
              <a:gd name="connsiteY1" fmla="*/ 0 h 10000"/>
              <a:gd name="connsiteX2" fmla="*/ 12281 w 12281"/>
              <a:gd name="connsiteY2" fmla="*/ 10000 h 10000"/>
              <a:gd name="connsiteX3" fmla="*/ 2281 w 12281"/>
              <a:gd name="connsiteY3" fmla="*/ 10000 h 10000"/>
              <a:gd name="connsiteX4" fmla="*/ 2281 w 12281"/>
              <a:gd name="connsiteY4" fmla="*/ 0 h 10000"/>
              <a:gd name="connsiteX0" fmla="*/ 2718 w 12718"/>
              <a:gd name="connsiteY0" fmla="*/ 0 h 10000"/>
              <a:gd name="connsiteX1" fmla="*/ 12718 w 12718"/>
              <a:gd name="connsiteY1" fmla="*/ 0 h 10000"/>
              <a:gd name="connsiteX2" fmla="*/ 12718 w 12718"/>
              <a:gd name="connsiteY2" fmla="*/ 10000 h 10000"/>
              <a:gd name="connsiteX3" fmla="*/ 2718 w 12718"/>
              <a:gd name="connsiteY3" fmla="*/ 10000 h 10000"/>
              <a:gd name="connsiteX4" fmla="*/ 2718 w 12718"/>
              <a:gd name="connsiteY4" fmla="*/ 0 h 10000"/>
              <a:gd name="connsiteX0" fmla="*/ 2205 w 12205"/>
              <a:gd name="connsiteY0" fmla="*/ 0 h 10000"/>
              <a:gd name="connsiteX1" fmla="*/ 12205 w 12205"/>
              <a:gd name="connsiteY1" fmla="*/ 0 h 10000"/>
              <a:gd name="connsiteX2" fmla="*/ 12205 w 12205"/>
              <a:gd name="connsiteY2" fmla="*/ 10000 h 10000"/>
              <a:gd name="connsiteX3" fmla="*/ 2205 w 12205"/>
              <a:gd name="connsiteY3" fmla="*/ 10000 h 10000"/>
              <a:gd name="connsiteX4" fmla="*/ 2205 w 12205"/>
              <a:gd name="connsiteY4" fmla="*/ 0 h 10000"/>
              <a:gd name="connsiteX0" fmla="*/ 2264 w 12264"/>
              <a:gd name="connsiteY0" fmla="*/ 0 h 10000"/>
              <a:gd name="connsiteX1" fmla="*/ 12264 w 12264"/>
              <a:gd name="connsiteY1" fmla="*/ 0 h 10000"/>
              <a:gd name="connsiteX2" fmla="*/ 12264 w 12264"/>
              <a:gd name="connsiteY2" fmla="*/ 10000 h 10000"/>
              <a:gd name="connsiteX3" fmla="*/ 2264 w 12264"/>
              <a:gd name="connsiteY3" fmla="*/ 10000 h 10000"/>
              <a:gd name="connsiteX4" fmla="*/ 2264 w 12264"/>
              <a:gd name="connsiteY4" fmla="*/ 0 h 10000"/>
              <a:gd name="connsiteX0" fmla="*/ 2303 w 12303"/>
              <a:gd name="connsiteY0" fmla="*/ 0 h 10000"/>
              <a:gd name="connsiteX1" fmla="*/ 12303 w 12303"/>
              <a:gd name="connsiteY1" fmla="*/ 0 h 10000"/>
              <a:gd name="connsiteX2" fmla="*/ 12303 w 12303"/>
              <a:gd name="connsiteY2" fmla="*/ 10000 h 10000"/>
              <a:gd name="connsiteX3" fmla="*/ 2303 w 12303"/>
              <a:gd name="connsiteY3" fmla="*/ 10000 h 10000"/>
              <a:gd name="connsiteX4" fmla="*/ 2303 w 12303"/>
              <a:gd name="connsiteY4" fmla="*/ 0 h 10000"/>
              <a:gd name="connsiteX0" fmla="*/ 2273 w 12273"/>
              <a:gd name="connsiteY0" fmla="*/ 0 h 10000"/>
              <a:gd name="connsiteX1" fmla="*/ 12273 w 12273"/>
              <a:gd name="connsiteY1" fmla="*/ 0 h 10000"/>
              <a:gd name="connsiteX2" fmla="*/ 12273 w 12273"/>
              <a:gd name="connsiteY2" fmla="*/ 10000 h 10000"/>
              <a:gd name="connsiteX3" fmla="*/ 2273 w 12273"/>
              <a:gd name="connsiteY3" fmla="*/ 10000 h 10000"/>
              <a:gd name="connsiteX4" fmla="*/ 2273 w 12273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" h="10000">
                <a:moveTo>
                  <a:pt x="2273" y="0"/>
                </a:moveTo>
                <a:lnTo>
                  <a:pt x="12273" y="0"/>
                </a:lnTo>
                <a:lnTo>
                  <a:pt x="12273" y="10000"/>
                </a:lnTo>
                <a:lnTo>
                  <a:pt x="2273" y="10000"/>
                </a:lnTo>
                <a:cubicBezTo>
                  <a:pt x="215" y="7508"/>
                  <a:pt x="-1596" y="4260"/>
                  <a:pt x="2273" y="0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noFill/>
          </a:ln>
        </p:spPr>
        <p:txBody>
          <a:bodyPr anchor="ctr" anchorCtr="0">
            <a:noAutofit/>
          </a:bodyPr>
          <a:lstStyle>
            <a:lvl1pPr marL="0" indent="0" algn="ctr">
              <a:buNone/>
              <a:defRPr b="1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CF35B7-1632-421B-8A62-A66970D923EA}"/>
              </a:ext>
            </a:extLst>
          </p:cNvPr>
          <p:cNvSpPr/>
          <p:nvPr userDrawn="1"/>
        </p:nvSpPr>
        <p:spPr>
          <a:xfrm>
            <a:off x="1271464" y="476672"/>
            <a:ext cx="414656" cy="414656"/>
          </a:xfrm>
          <a:prstGeom prst="ellipse">
            <a:avLst/>
          </a:prstGeom>
          <a:solidFill>
            <a:srgbClr val="17298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762D73B-BBFA-449A-946A-8A819A1B7DF8}"/>
              </a:ext>
            </a:extLst>
          </p:cNvPr>
          <p:cNvSpPr/>
          <p:nvPr userDrawn="1"/>
        </p:nvSpPr>
        <p:spPr>
          <a:xfrm>
            <a:off x="1775520" y="928566"/>
            <a:ext cx="170476" cy="170476"/>
          </a:xfrm>
          <a:prstGeom prst="ellipse">
            <a:avLst/>
          </a:prstGeom>
          <a:solidFill>
            <a:srgbClr val="00B6ED"/>
          </a:solidFill>
          <a:ln>
            <a:solidFill>
              <a:srgbClr val="00B6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445F4B4-6C4B-4789-85A0-919776932321}"/>
              </a:ext>
            </a:extLst>
          </p:cNvPr>
          <p:cNvSpPr/>
          <p:nvPr userDrawn="1"/>
        </p:nvSpPr>
        <p:spPr>
          <a:xfrm>
            <a:off x="335360" y="1340768"/>
            <a:ext cx="266700" cy="266700"/>
          </a:xfrm>
          <a:prstGeom prst="ellipse">
            <a:avLst/>
          </a:prstGeom>
          <a:solidFill>
            <a:srgbClr val="EC008C"/>
          </a:solidFill>
          <a:ln>
            <a:solidFill>
              <a:srgbClr val="EC00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EDF331A-3129-4180-9508-4892211266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6021288"/>
            <a:ext cx="2814504" cy="61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87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524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25EF75-4D52-440A-A177-AD7D86E62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664"/>
            <a:ext cx="10515600" cy="61555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0E384-7329-4F48-9513-487423506C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772816"/>
            <a:ext cx="10515600" cy="1608133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2CADF-0F3F-4A6D-8357-3E5A357960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9788" y="6330225"/>
            <a:ext cx="5256000" cy="12311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7BFF6A76-928D-4240-A973-B16EE178E0D9}" type="datetime2">
              <a:rPr lang="en-GB" smtClean="0"/>
              <a:pPr/>
              <a:t>Sunday, 5 February 2023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8B8C9-4F22-4557-AE82-C88DC9015F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9788" y="6525344"/>
            <a:ext cx="10512000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r>
              <a:rPr lang="en-GB"/>
              <a:t>Footer Goes Here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40DCD-F5B7-4664-87EE-F1FFDD430D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330225"/>
            <a:ext cx="767408" cy="123111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sz="800">
                <a:solidFill>
                  <a:schemeClr val="tx2"/>
                </a:solidFill>
              </a:defRPr>
            </a:lvl1pPr>
          </a:lstStyle>
          <a:p>
            <a:fld id="{F90E331C-8DD5-41DE-A1D8-42719F204B7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964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7" r:id="rId3"/>
    <p:sldLayoutId id="2147483675" r:id="rId4"/>
    <p:sldLayoutId id="2147483658" r:id="rId5"/>
    <p:sldLayoutId id="2147483651" r:id="rId6"/>
    <p:sldLayoutId id="2147483659" r:id="rId7"/>
    <p:sldLayoutId id="2147483660" r:id="rId8"/>
    <p:sldLayoutId id="2147483661" r:id="rId9"/>
    <p:sldLayoutId id="2147483662" r:id="rId10"/>
    <p:sldLayoutId id="2147483671" r:id="rId11"/>
    <p:sldLayoutId id="2147483672" r:id="rId12"/>
    <p:sldLayoutId id="2147483673" r:id="rId13"/>
    <p:sldLayoutId id="2147483650" r:id="rId14"/>
    <p:sldLayoutId id="2147483652" r:id="rId15"/>
    <p:sldLayoutId id="2147483654" r:id="rId16"/>
    <p:sldLayoutId id="2147483655" r:id="rId17"/>
    <p:sldLayoutId id="2147483679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58775" indent="-358775" algn="l" defTabSz="914400" rtl="0" eaLnBrk="1" latinLnBrk="0" hangingPunct="1">
        <a:lnSpc>
          <a:spcPct val="100000"/>
        </a:lnSpc>
        <a:spcBef>
          <a:spcPts val="600"/>
        </a:spcBef>
        <a:spcAft>
          <a:spcPts val="300"/>
        </a:spcAft>
        <a:buClr>
          <a:schemeClr val="bg2"/>
        </a:buClr>
        <a:buFont typeface="Arial" panose="020B0604020202020204" pitchFamily="34" charset="0"/>
        <a:buChar char="‒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31825" indent="-27305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bg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990600" indent="-35877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bg2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54125" indent="-263525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>
          <a:schemeClr val="bg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 userDrawn="1">
          <p15:clr>
            <a:srgbClr val="F26B43"/>
          </p15:clr>
        </p15:guide>
        <p15:guide id="2" pos="7151" userDrawn="1">
          <p15:clr>
            <a:srgbClr val="F26B43"/>
          </p15:clr>
        </p15:guide>
        <p15:guide id="3" pos="3840" userDrawn="1">
          <p15:clr>
            <a:srgbClr val="F26B43"/>
          </p15:clr>
        </p15:guide>
        <p15:guide id="4" orient="horz" pos="1117" userDrawn="1">
          <p15:clr>
            <a:srgbClr val="F26B43"/>
          </p15:clr>
        </p15:guide>
        <p15:guide id="5" orient="horz" pos="4065" userDrawn="1">
          <p15:clr>
            <a:srgbClr val="F26B43"/>
          </p15:clr>
        </p15:guide>
        <p15:guide id="7" orient="horz" pos="41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274349E-2BCE-824B-97CB-26859E1636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941168"/>
            <a:ext cx="2611512" cy="545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122116-6EE0-B763-2701-24208920CB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4240" y="-14662"/>
            <a:ext cx="4853818" cy="6872662"/>
          </a:xfrm>
          <a:prstGeom prst="rect">
            <a:avLst/>
          </a:prstGeom>
        </p:spPr>
      </p:pic>
      <p:pic>
        <p:nvPicPr>
          <p:cNvPr id="17" name="Picture Placeholder 16" descr="A person wearing a white lab coat&#10;&#10;Description automatically generated with medium confidence">
            <a:extLst>
              <a:ext uri="{FF2B5EF4-FFF2-40B4-BE49-F238E27FC236}">
                <a16:creationId xmlns:a16="http://schemas.microsoft.com/office/drawing/2014/main" id="{EC9D90AA-62FC-7F5D-CFB5-8AC049D82F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63" r="8063"/>
          <a:stretch>
            <a:fillRect/>
          </a:stretch>
        </p:blipFill>
        <p:spPr>
          <a:xfrm>
            <a:off x="8018058" y="332656"/>
            <a:ext cx="4173942" cy="6525344"/>
          </a:xfrm>
        </p:spPr>
      </p:pic>
    </p:spTree>
    <p:extLst>
      <p:ext uri="{BB962C8B-B14F-4D97-AF65-F5344CB8AC3E}">
        <p14:creationId xmlns:p14="http://schemas.microsoft.com/office/powerpoint/2010/main" val="2360818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9C58784E-9251-AD46-80BC-2114C3F76447}"/>
              </a:ext>
            </a:extLst>
          </p:cNvPr>
          <p:cNvSpPr txBox="1">
            <a:spLocks/>
          </p:cNvSpPr>
          <p:nvPr/>
        </p:nvSpPr>
        <p:spPr>
          <a:xfrm>
            <a:off x="3494390" y="226594"/>
            <a:ext cx="6552728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Medical school: 2012-2019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4BCA7F-88D7-AF41-D723-7538886879B0}"/>
              </a:ext>
            </a:extLst>
          </p:cNvPr>
          <p:cNvSpPr txBox="1"/>
          <p:nvPr/>
        </p:nvSpPr>
        <p:spPr>
          <a:xfrm>
            <a:off x="5735960" y="1245316"/>
            <a:ext cx="42034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/>
              <a:t>Academic excellence</a:t>
            </a:r>
          </a:p>
          <a:p>
            <a:endParaRPr lang="en-GB" sz="3600" dirty="0"/>
          </a:p>
          <a:p>
            <a:r>
              <a:rPr lang="en-GB" sz="3600" dirty="0"/>
              <a:t>Competency</a:t>
            </a:r>
          </a:p>
          <a:p>
            <a:endParaRPr lang="en-GB" sz="3600" dirty="0"/>
          </a:p>
          <a:p>
            <a:r>
              <a:rPr lang="en-GB" sz="3600" dirty="0"/>
              <a:t>Growth</a:t>
            </a:r>
          </a:p>
          <a:p>
            <a:endParaRPr lang="en-GB" sz="3600" dirty="0"/>
          </a:p>
          <a:p>
            <a:r>
              <a:rPr lang="en-GB" sz="3600" dirty="0"/>
              <a:t>Research </a:t>
            </a:r>
          </a:p>
          <a:p>
            <a:endParaRPr lang="en-GB" sz="3600" dirty="0"/>
          </a:p>
          <a:p>
            <a:r>
              <a:rPr lang="en-GB" sz="3600" dirty="0"/>
              <a:t>Soft skills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7DA0B76-85F0-B7F7-2675-E9FC0652FED9}"/>
              </a:ext>
            </a:extLst>
          </p:cNvPr>
          <p:cNvGrpSpPr/>
          <p:nvPr/>
        </p:nvGrpSpPr>
        <p:grpSpPr>
          <a:xfrm>
            <a:off x="263352" y="948209"/>
            <a:ext cx="4897760" cy="5878635"/>
            <a:chOff x="119336" y="1253349"/>
            <a:chExt cx="4203488" cy="5604651"/>
          </a:xfrm>
        </p:grpSpPr>
        <p:pic>
          <p:nvPicPr>
            <p:cNvPr id="11" name="Picture 10" descr="A group of people posing for a photo&#10;&#10;Description automatically generated with medium confidence">
              <a:extLst>
                <a:ext uri="{FF2B5EF4-FFF2-40B4-BE49-F238E27FC236}">
                  <a16:creationId xmlns:a16="http://schemas.microsoft.com/office/drawing/2014/main" id="{F7CA4E26-717E-A9A2-CF0A-0CD5C5526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1253349"/>
              <a:ext cx="4203488" cy="5604651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35751A-0AC3-A736-E488-20EFA7B39155}"/>
                </a:ext>
              </a:extLst>
            </p:cNvPr>
            <p:cNvSpPr txBox="1"/>
            <p:nvPr/>
          </p:nvSpPr>
          <p:spPr>
            <a:xfrm>
              <a:off x="229401" y="1346519"/>
              <a:ext cx="3983357" cy="9096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b="1" dirty="0">
                  <a:solidFill>
                    <a:srgbClr val="2E008B"/>
                  </a:solidFill>
                </a:rPr>
                <a:t>University of Chicago Medicine</a:t>
              </a:r>
            </a:p>
            <a:p>
              <a:pPr algn="ctr"/>
              <a:r>
                <a:rPr lang="en-GB" sz="2800" b="1" dirty="0">
                  <a:solidFill>
                    <a:srgbClr val="2E008B"/>
                  </a:solidFill>
                </a:rPr>
                <a:t>Dec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4050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2480F839-B95A-417C-FC52-682366D162F0}"/>
              </a:ext>
            </a:extLst>
          </p:cNvPr>
          <p:cNvSpPr txBox="1">
            <a:spLocks/>
          </p:cNvSpPr>
          <p:nvPr/>
        </p:nvSpPr>
        <p:spPr>
          <a:xfrm>
            <a:off x="3768597" y="234489"/>
            <a:ext cx="5760640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ACEGID: OCT– Nov 2019</a:t>
            </a:r>
          </a:p>
        </p:txBody>
      </p:sp>
      <p:pic>
        <p:nvPicPr>
          <p:cNvPr id="3" name="Picture 6" descr="ACEGID (@acegid) / Twitter">
            <a:extLst>
              <a:ext uri="{FF2B5EF4-FFF2-40B4-BE49-F238E27FC236}">
                <a16:creationId xmlns:a16="http://schemas.microsoft.com/office/drawing/2014/main" id="{8CC29B1F-CC82-F60F-7EFB-21BCB7B40C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0" t="10412" r="9281" b="16993"/>
          <a:stretch/>
        </p:blipFill>
        <p:spPr bwMode="auto">
          <a:xfrm>
            <a:off x="558774" y="517454"/>
            <a:ext cx="3209823" cy="2935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754854AB-41D9-94A6-0C63-AC6D5865F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90991"/>
            <a:ext cx="5221156" cy="2935500"/>
          </a:xfrm>
          <a:prstGeom prst="rect">
            <a:avLst/>
          </a:prstGeom>
        </p:spPr>
      </p:pic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D0A93F2C-A479-CD23-A305-D250F601D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709" y="2420888"/>
            <a:ext cx="5722449" cy="3225121"/>
          </a:xfrm>
          <a:prstGeom prst="rect">
            <a:avLst/>
          </a:prstGeom>
        </p:spPr>
      </p:pic>
      <p:pic>
        <p:nvPicPr>
          <p:cNvPr id="3074" name="Picture 2" descr="Acegid – Welcome Online">
            <a:extLst>
              <a:ext uri="{FF2B5EF4-FFF2-40B4-BE49-F238E27FC236}">
                <a16:creationId xmlns:a16="http://schemas.microsoft.com/office/drawing/2014/main" id="{29139748-D0E9-79CB-D5DD-D43E48C8E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59" y="3461640"/>
            <a:ext cx="4981699" cy="332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31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AFA9B8-42CC-3E43-B392-998259048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6093296"/>
            <a:ext cx="2611512" cy="545689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129C69-8B5A-A146-9E0B-3850522B6E4A}"/>
              </a:ext>
            </a:extLst>
          </p:cNvPr>
          <p:cNvSpPr txBox="1">
            <a:spLocks/>
          </p:cNvSpPr>
          <p:nvPr/>
        </p:nvSpPr>
        <p:spPr>
          <a:xfrm>
            <a:off x="57277" y="1700808"/>
            <a:ext cx="5822699" cy="36004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358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1825" indent="-2730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90600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4125" indent="-263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Integrated immunology</a:t>
            </a:r>
          </a:p>
          <a:p>
            <a:r>
              <a:rPr lang="en-US" sz="3200" dirty="0"/>
              <a:t>Thesis: Tumor Immunology</a:t>
            </a:r>
          </a:p>
          <a:p>
            <a:r>
              <a:rPr lang="en-US" sz="3200" dirty="0"/>
              <a:t>Foundational science background</a:t>
            </a:r>
          </a:p>
          <a:p>
            <a:r>
              <a:rPr lang="en-US" sz="3200" dirty="0"/>
              <a:t>Skills!!!: Wet lab </a:t>
            </a:r>
          </a:p>
          <a:p>
            <a:r>
              <a:rPr lang="en-US" sz="3200" dirty="0"/>
              <a:t>	     Basic bioinformatics </a:t>
            </a:r>
          </a:p>
          <a:p>
            <a:r>
              <a:rPr lang="en-US" sz="3200" dirty="0"/>
              <a:t>Great mentor/PI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7BFBCDC-BE13-DB43-8CB2-30F597072886}"/>
              </a:ext>
            </a:extLst>
          </p:cNvPr>
          <p:cNvSpPr txBox="1">
            <a:spLocks/>
          </p:cNvSpPr>
          <p:nvPr/>
        </p:nvSpPr>
        <p:spPr>
          <a:xfrm>
            <a:off x="-960784" y="321367"/>
            <a:ext cx="7286523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cap="none" dirty="0"/>
              <a:t>Masters: 2020/2021 </a:t>
            </a:r>
          </a:p>
        </p:txBody>
      </p:sp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2EFC1F9E-6A3D-725A-DFC7-661D7D3424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6" t="9174" r="4862" b="13592"/>
          <a:stretch/>
        </p:blipFill>
        <p:spPr>
          <a:xfrm>
            <a:off x="5687780" y="-114455"/>
            <a:ext cx="6532182" cy="70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1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AFA9B8-42CC-3E43-B392-998259048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6093296"/>
            <a:ext cx="2611512" cy="54568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1C097A-1223-EC41-ACCC-EEEDFEA18F1E}"/>
              </a:ext>
            </a:extLst>
          </p:cNvPr>
          <p:cNvSpPr txBox="1">
            <a:spLocks/>
          </p:cNvSpPr>
          <p:nvPr/>
        </p:nvSpPr>
        <p:spPr>
          <a:xfrm>
            <a:off x="7010400" y="2420887"/>
            <a:ext cx="5181600" cy="367240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358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1825" indent="-2730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90600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4125" indent="-263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/>
              <a:t>Great PI/lab culture</a:t>
            </a:r>
          </a:p>
          <a:p>
            <a:r>
              <a:rPr lang="en-GB" sz="4000" dirty="0"/>
              <a:t>Skills!!!</a:t>
            </a:r>
          </a:p>
          <a:p>
            <a:r>
              <a:rPr lang="en-GB" sz="4000" dirty="0"/>
              <a:t>Thinking like a scientist</a:t>
            </a:r>
          </a:p>
          <a:p>
            <a:r>
              <a:rPr lang="en-GB" sz="4000" dirty="0"/>
              <a:t>Discovery</a:t>
            </a:r>
          </a:p>
          <a:p>
            <a:r>
              <a:rPr lang="en-GB" sz="4000" dirty="0"/>
              <a:t>Networking </a:t>
            </a:r>
          </a:p>
          <a:p>
            <a:endParaRPr lang="en-GB" sz="4000" dirty="0"/>
          </a:p>
          <a:p>
            <a:endParaRPr lang="en-US" sz="400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C58784E-9251-AD46-80BC-2114C3F76447}"/>
              </a:ext>
            </a:extLst>
          </p:cNvPr>
          <p:cNvSpPr txBox="1">
            <a:spLocks/>
          </p:cNvSpPr>
          <p:nvPr/>
        </p:nvSpPr>
        <p:spPr>
          <a:xfrm>
            <a:off x="3358208" y="188640"/>
            <a:ext cx="5978152" cy="61555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cap="none" dirty="0">
                <a:latin typeface="+mn-lt"/>
              </a:rPr>
              <a:t>PhD- Cancer Immunology 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9C5FF8-8AB9-4797-B58E-98CE5B4E0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39" y="980728"/>
            <a:ext cx="6612734" cy="371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395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AFA9B8-42CC-3E43-B392-998259048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6093296"/>
            <a:ext cx="2611512" cy="545689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1C097A-1223-EC41-ACCC-EEEDFEA18F1E}"/>
              </a:ext>
            </a:extLst>
          </p:cNvPr>
          <p:cNvSpPr txBox="1">
            <a:spLocks/>
          </p:cNvSpPr>
          <p:nvPr/>
        </p:nvSpPr>
        <p:spPr>
          <a:xfrm>
            <a:off x="767408" y="1340767"/>
            <a:ext cx="5181600" cy="269304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358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1825" indent="-2730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90600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4125" indent="-263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dirty="0"/>
              <a:t>Academia </a:t>
            </a:r>
          </a:p>
          <a:p>
            <a:r>
              <a:rPr lang="en-GB" sz="4000" dirty="0"/>
              <a:t>“Industry”: …</a:t>
            </a:r>
          </a:p>
          <a:p>
            <a:r>
              <a:rPr lang="en-GB" sz="4000" dirty="0"/>
              <a:t>Clinician-scientist</a:t>
            </a:r>
          </a:p>
          <a:p>
            <a:endParaRPr lang="en-GB" sz="4000" dirty="0"/>
          </a:p>
          <a:p>
            <a:endParaRPr lang="en-US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129C69-8B5A-A146-9E0B-3850522B6E4A}"/>
              </a:ext>
            </a:extLst>
          </p:cNvPr>
          <p:cNvSpPr txBox="1">
            <a:spLocks/>
          </p:cNvSpPr>
          <p:nvPr/>
        </p:nvSpPr>
        <p:spPr>
          <a:xfrm>
            <a:off x="6600056" y="1340768"/>
            <a:ext cx="5472608" cy="352839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775" indent="-358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31825" indent="-2730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90600" indent="-358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54125" indent="-2635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chemeClr val="bg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Wet-lab</a:t>
            </a:r>
          </a:p>
          <a:p>
            <a:r>
              <a:rPr lang="en-US" sz="4000" dirty="0"/>
              <a:t>Computational</a:t>
            </a:r>
          </a:p>
          <a:p>
            <a:r>
              <a:rPr lang="en-US" sz="4000" dirty="0"/>
              <a:t>“Translational”</a:t>
            </a:r>
          </a:p>
          <a:p>
            <a:r>
              <a:rPr lang="en-US" sz="4000" dirty="0"/>
              <a:t>Regulatory/Business…</a:t>
            </a:r>
          </a:p>
          <a:p>
            <a:endParaRPr lang="en-US" sz="4000" dirty="0"/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47BFBCDC-BE13-DB43-8CB2-30F597072886}"/>
              </a:ext>
            </a:extLst>
          </p:cNvPr>
          <p:cNvSpPr txBox="1">
            <a:spLocks/>
          </p:cNvSpPr>
          <p:nvPr/>
        </p:nvSpPr>
        <p:spPr>
          <a:xfrm>
            <a:off x="6119625" y="397608"/>
            <a:ext cx="4897760" cy="61555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WHAT CAN I do?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9C58784E-9251-AD46-80BC-2114C3F76447}"/>
              </a:ext>
            </a:extLst>
          </p:cNvPr>
          <p:cNvSpPr txBox="1">
            <a:spLocks/>
          </p:cNvSpPr>
          <p:nvPr/>
        </p:nvSpPr>
        <p:spPr>
          <a:xfrm>
            <a:off x="425984" y="397607"/>
            <a:ext cx="4897760" cy="615553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WHAT CAN I be?</a:t>
            </a:r>
          </a:p>
        </p:txBody>
      </p:sp>
    </p:spTree>
    <p:extLst>
      <p:ext uri="{BB962C8B-B14F-4D97-AF65-F5344CB8AC3E}">
        <p14:creationId xmlns:p14="http://schemas.microsoft.com/office/powerpoint/2010/main" val="685304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AFA9B8-42CC-3E43-B392-9982590486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6093296"/>
            <a:ext cx="2611512" cy="5456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B39959-8B45-E243-8D91-0DD791E0C816}"/>
              </a:ext>
            </a:extLst>
          </p:cNvPr>
          <p:cNvSpPr txBox="1"/>
          <p:nvPr/>
        </p:nvSpPr>
        <p:spPr>
          <a:xfrm>
            <a:off x="508720" y="836712"/>
            <a:ext cx="1117456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Develop your knowledge and relevant skills for your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Gather information about available career pathways and 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Seek local and international internships/opportunities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Graduate studies: Where? </a:t>
            </a:r>
            <a:r>
              <a:rPr lang="en-US" sz="2800" b="1" dirty="0">
                <a:solidFill>
                  <a:srgbClr val="FF0000"/>
                </a:solidFill>
              </a:rPr>
              <a:t>With whom? </a:t>
            </a:r>
            <a:r>
              <a:rPr lang="en-US" sz="2800" b="1" dirty="0"/>
              <a:t>What? How?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Ask questions and seek guidance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Keep an open mind and attitude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ABDE7D2E-51EB-BD4A-BE35-BF80C2B2D1F7}"/>
              </a:ext>
            </a:extLst>
          </p:cNvPr>
          <p:cNvSpPr txBox="1">
            <a:spLocks/>
          </p:cNvSpPr>
          <p:nvPr/>
        </p:nvSpPr>
        <p:spPr>
          <a:xfrm>
            <a:off x="767408" y="6073"/>
            <a:ext cx="10515600" cy="61555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solidFill>
                  <a:schemeClr val="tx2"/>
                </a:solidFill>
              </a:rPr>
              <a:t>How can I be?</a:t>
            </a:r>
          </a:p>
        </p:txBody>
      </p:sp>
    </p:spTree>
    <p:extLst>
      <p:ext uri="{BB962C8B-B14F-4D97-AF65-F5344CB8AC3E}">
        <p14:creationId xmlns:p14="http://schemas.microsoft.com/office/powerpoint/2010/main" val="3246150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9547667-7160-8C4A-87FA-5F453DFB7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32" y="6021288"/>
            <a:ext cx="2880320" cy="5954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F8BBF8-E596-1E45-80F8-470D1110BA85}"/>
              </a:ext>
            </a:extLst>
          </p:cNvPr>
          <p:cNvSpPr txBox="1"/>
          <p:nvPr/>
        </p:nvSpPr>
        <p:spPr>
          <a:xfrm>
            <a:off x="1845733" y="2878667"/>
            <a:ext cx="41122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</a:rPr>
              <a:t>Thank you!!!</a:t>
            </a:r>
            <a:endParaRPr lang="en-US" sz="6000" dirty="0">
              <a:solidFill>
                <a:srgbClr val="111316"/>
              </a:solidFill>
            </a:endParaRPr>
          </a:p>
        </p:txBody>
      </p:sp>
      <p:pic>
        <p:nvPicPr>
          <p:cNvPr id="6" name="Picture Placeholder 5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FDB88DA-37E3-D033-6BD6-54BD18CF62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4" b="7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21482388"/>
      </p:ext>
    </p:extLst>
  </p:cSld>
  <p:clrMapOvr>
    <a:masterClrMapping/>
  </p:clrMapOvr>
</p:sld>
</file>

<file path=ppt/theme/theme1.xml><?xml version="1.0" encoding="utf-8"?>
<a:theme xmlns:a="http://schemas.openxmlformats.org/drawingml/2006/main" name="Cancer Research UK">
  <a:themeElements>
    <a:clrScheme name="Cancer Research 2">
      <a:dk1>
        <a:srgbClr val="58595B"/>
      </a:dk1>
      <a:lt1>
        <a:sysClr val="window" lastClr="FFFFFF"/>
      </a:lt1>
      <a:dk2>
        <a:srgbClr val="2E008B"/>
      </a:dk2>
      <a:lt2>
        <a:srgbClr val="EC008C"/>
      </a:lt2>
      <a:accent1>
        <a:srgbClr val="00B6ED"/>
      </a:accent1>
      <a:accent2>
        <a:srgbClr val="A7A8AA"/>
      </a:accent2>
      <a:accent3>
        <a:srgbClr val="AB99D1"/>
      </a:accent3>
      <a:accent4>
        <a:srgbClr val="F799D1"/>
      </a:accent4>
      <a:accent5>
        <a:srgbClr val="99E2F8"/>
      </a:accent5>
      <a:accent6>
        <a:srgbClr val="D9D9D8"/>
      </a:accent6>
      <a:hlink>
        <a:srgbClr val="AB99D1"/>
      </a:hlink>
      <a:folHlink>
        <a:srgbClr val="99E2F8"/>
      </a:folHlink>
    </a:clrScheme>
    <a:fontScheme name="Cancer Research UK - specialist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ncer Research UK (Specialist)_16x9 template_draft4" id="{490E78E8-C2C9-433E-86D7-22AA4C5D3088}" vid="{15F283FA-0709-499B-976B-8A074D77DA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7972</TotalTime>
  <Words>144</Words>
  <Application>Microsoft Macintosh PowerPoint</Application>
  <PresentationFormat>Widescreen</PresentationFormat>
  <Paragraphs>49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Cancer Research UK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formatting instructions</dc:title>
  <dc:creator>Alex Allaway</dc:creator>
  <cp:lastModifiedBy>Segun Afolaranmi</cp:lastModifiedBy>
  <cp:revision>48</cp:revision>
  <dcterms:created xsi:type="dcterms:W3CDTF">2018-10-02T14:26:27Z</dcterms:created>
  <dcterms:modified xsi:type="dcterms:W3CDTF">2023-02-10T11:46:56Z</dcterms:modified>
</cp:coreProperties>
</file>